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64" r:id="rId2"/>
    <p:sldId id="349" r:id="rId3"/>
    <p:sldId id="331" r:id="rId4"/>
    <p:sldId id="333" r:id="rId5"/>
    <p:sldId id="334" r:id="rId6"/>
    <p:sldId id="335" r:id="rId7"/>
    <p:sldId id="336" r:id="rId8"/>
    <p:sldId id="337" r:id="rId9"/>
    <p:sldId id="338" r:id="rId10"/>
    <p:sldId id="340" r:id="rId11"/>
    <p:sldId id="341" r:id="rId12"/>
    <p:sldId id="342" r:id="rId13"/>
    <p:sldId id="345" r:id="rId14"/>
    <p:sldId id="348" r:id="rId15"/>
    <p:sldId id="343" r:id="rId16"/>
  </p:sldIdLst>
  <p:sldSz cx="9144000" cy="6858000" type="screen4x3"/>
  <p:notesSz cx="6794500" cy="99314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0" d="100"/>
          <a:sy n="90" d="100"/>
        </p:scale>
        <p:origin x="-324" y="-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682" cy="49651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l">
              <a:defRPr sz="8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732" y="0"/>
            <a:ext cx="2944682" cy="496515"/>
          </a:xfrm>
          <a:prstGeom prst="rect">
            <a:avLst/>
          </a:prstGeom>
        </p:spPr>
        <p:txBody>
          <a:bodyPr vert="horz" lIns="62984" tIns="31492" rIns="62984" bIns="31492" rtlCol="0"/>
          <a:lstStyle>
            <a:lvl1pPr algn="r">
              <a:defRPr sz="800"/>
            </a:lvl1pPr>
          </a:lstStyle>
          <a:p>
            <a:fld id="{9C20B0C8-3762-42D8-A5C6-EAB513AA851A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84" tIns="31492" rIns="62984" bIns="31492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125" y="4716893"/>
            <a:ext cx="5436251" cy="4469734"/>
          </a:xfrm>
          <a:prstGeom prst="rect">
            <a:avLst/>
          </a:prstGeom>
        </p:spPr>
        <p:txBody>
          <a:bodyPr vert="horz" lIns="62984" tIns="31492" rIns="62984" bIns="3149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688"/>
            <a:ext cx="2944682" cy="49651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l">
              <a:defRPr sz="8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732" y="9432688"/>
            <a:ext cx="2944682" cy="496515"/>
          </a:xfrm>
          <a:prstGeom prst="rect">
            <a:avLst/>
          </a:prstGeom>
        </p:spPr>
        <p:txBody>
          <a:bodyPr vert="horz" lIns="62984" tIns="31492" rIns="62984" bIns="31492" rtlCol="0" anchor="b"/>
          <a:lstStyle>
            <a:lvl1pPr algn="r">
              <a:defRPr sz="800"/>
            </a:lvl1pPr>
          </a:lstStyle>
          <a:p>
            <a:fld id="{A05D97A8-2D9D-4F9A-B2D6-59A31DB93FC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1692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97A8-2D9D-4F9A-B2D6-59A31DB93FC8}" type="slidenum">
              <a:rPr lang="sv-SE" smtClean="0"/>
              <a:pPr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020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6173FEB-1BC3-4629-BA3D-E97585FE411F}" type="datetimeFigureOut">
              <a:rPr lang="sv-SE" smtClean="0"/>
              <a:pPr/>
              <a:t>2015-02-11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D0B00F6-28C0-4BAC-AF89-4AB18864154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71600" y="1916832"/>
            <a:ext cx="660648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sv-SE" dirty="0" smtClean="0">
              <a:latin typeface="Calibri" panose="020F0502020204030204" pitchFamily="34" charset="0"/>
            </a:endParaRPr>
          </a:p>
          <a:p>
            <a:pPr algn="ctr"/>
            <a:endParaRPr lang="sv-SE" dirty="0" smtClean="0">
              <a:latin typeface="Calibri" panose="020F0502020204030204" pitchFamily="34" charset="0"/>
            </a:endParaRPr>
          </a:p>
          <a:p>
            <a:pPr algn="ctr"/>
            <a:r>
              <a:rPr lang="sv-SE" sz="2800" dirty="0" smtClean="0">
                <a:latin typeface="Calibri" panose="020F0502020204030204" pitchFamily="34" charset="0"/>
              </a:rPr>
              <a:t>”DEN RANDIGA TRÅDEN”</a:t>
            </a:r>
          </a:p>
          <a:p>
            <a:pPr algn="ctr"/>
            <a:endParaRPr lang="sv-SE" dirty="0" smtClean="0">
              <a:latin typeface="Calibri" panose="020F0502020204030204" pitchFamily="34" charset="0"/>
            </a:endParaRPr>
          </a:p>
          <a:p>
            <a:pPr algn="ctr"/>
            <a:r>
              <a:rPr lang="sv-SE" dirty="0" smtClean="0">
                <a:latin typeface="Calibri" panose="020F0502020204030204" pitchFamily="34" charset="0"/>
              </a:rPr>
              <a:t>Kågeröds </a:t>
            </a:r>
            <a:r>
              <a:rPr lang="sv-SE" dirty="0" err="1" smtClean="0">
                <a:latin typeface="Calibri" panose="020F0502020204030204" pitchFamily="34" charset="0"/>
              </a:rPr>
              <a:t>Boifs</a:t>
            </a:r>
            <a:r>
              <a:rPr lang="sv-SE" dirty="0" smtClean="0">
                <a:latin typeface="Calibri" panose="020F0502020204030204" pitchFamily="34" charset="0"/>
              </a:rPr>
              <a:t> policy för spelare, ledare och föräldrar</a:t>
            </a:r>
          </a:p>
          <a:p>
            <a:pPr algn="ctr"/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1340768"/>
            <a:ext cx="576064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</a:rPr>
              <a:t>Träningen </a:t>
            </a:r>
            <a:r>
              <a:rPr lang="sv-SE" sz="2400" dirty="0">
                <a:latin typeface="Calibri" panose="020F0502020204030204" pitchFamily="34" charset="0"/>
              </a:rPr>
              <a:t>9-12 år karaktäriseras </a:t>
            </a:r>
            <a:r>
              <a:rPr lang="sv-SE" sz="2400" dirty="0">
                <a:latin typeface="Calibri" panose="020F0502020204030204" pitchFamily="34" charset="0"/>
              </a:rPr>
              <a:t>av:</a:t>
            </a:r>
          </a:p>
          <a:p>
            <a:endParaRPr lang="sv-S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Korta </a:t>
            </a:r>
            <a:r>
              <a:rPr lang="sv-SE" dirty="0">
                <a:latin typeface="Calibri" panose="020F0502020204030204" pitchFamily="34" charset="0"/>
              </a:rPr>
              <a:t>instruktioner och </a:t>
            </a:r>
            <a:r>
              <a:rPr lang="sv-SE" dirty="0" smtClean="0">
                <a:latin typeface="Calibri" panose="020F0502020204030204" pitchFamily="34" charset="0"/>
              </a:rPr>
              <a:t>samlingar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Spelträning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Variation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Nivåanpassade övningar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Positioner </a:t>
            </a:r>
            <a:r>
              <a:rPr lang="sv-SE" dirty="0">
                <a:latin typeface="Calibri" panose="020F0502020204030204" pitchFamily="34" charset="0"/>
              </a:rPr>
              <a:t>under </a:t>
            </a:r>
            <a:r>
              <a:rPr lang="sv-SE" dirty="0" smtClean="0">
                <a:latin typeface="Calibri" panose="020F0502020204030204" pitchFamily="34" charset="0"/>
              </a:rPr>
              <a:t>spelträningen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Små ytor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Hög </a:t>
            </a:r>
            <a:r>
              <a:rPr lang="sv-SE" dirty="0">
                <a:latin typeface="Calibri" panose="020F0502020204030204" pitchFamily="34" charset="0"/>
              </a:rPr>
              <a:t>aktivitet och många </a:t>
            </a:r>
            <a:r>
              <a:rPr lang="sv-SE" dirty="0" smtClean="0">
                <a:latin typeface="Calibri" panose="020F0502020204030204" pitchFamily="34" charset="0"/>
              </a:rPr>
              <a:t>bollkontakter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Korta arbetsperioder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Fokus </a:t>
            </a:r>
            <a:r>
              <a:rPr lang="sv-SE" dirty="0">
                <a:latin typeface="Calibri" panose="020F0502020204030204" pitchFamily="34" charset="0"/>
              </a:rPr>
              <a:t>på prestation och att göra sitt bästa</a:t>
            </a:r>
          </a:p>
        </p:txBody>
      </p:sp>
    </p:spTree>
    <p:extLst>
      <p:ext uri="{BB962C8B-B14F-4D97-AF65-F5344CB8AC3E}">
        <p14:creationId xmlns:p14="http://schemas.microsoft.com/office/powerpoint/2010/main" val="315208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9689" y="1430804"/>
            <a:ext cx="7920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Calibri" panose="020F0502020204030204" pitchFamily="34" charset="0"/>
              </a:rPr>
              <a:t>Ledstjärnor ledare 13-16 år</a:t>
            </a:r>
            <a:endParaRPr lang="sv-SE" sz="24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2204864"/>
            <a:ext cx="74168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Positiv </a:t>
            </a:r>
            <a:r>
              <a:rPr lang="sv-SE" dirty="0">
                <a:latin typeface="Calibri" panose="020F0502020204030204" pitchFamily="34" charset="0"/>
              </a:rPr>
              <a:t>feedback och </a:t>
            </a:r>
            <a:r>
              <a:rPr lang="sv-SE" dirty="0" smtClean="0">
                <a:latin typeface="Calibri" panose="020F0502020204030204" pitchFamily="34" charset="0"/>
              </a:rPr>
              <a:t>uppmuntran</a:t>
            </a:r>
            <a:endParaRPr lang="sv-SE" dirty="0">
              <a:latin typeface="Calibri" panose="020F0502020204030204" pitchFamily="34" charset="0"/>
            </a:endParaRPr>
          </a:p>
          <a:p>
            <a:r>
              <a:rPr lang="sv-SE" dirty="0">
                <a:latin typeface="Calibri" panose="020F0502020204030204" pitchFamily="34" charset="0"/>
              </a:rPr>
              <a:t>    </a:t>
            </a:r>
            <a:endParaRPr lang="sv-SE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Uppmärksamhet </a:t>
            </a:r>
            <a:r>
              <a:rPr lang="sv-SE" dirty="0">
                <a:latin typeface="Calibri" panose="020F0502020204030204" pitchFamily="34" charset="0"/>
              </a:rPr>
              <a:t>till alla</a:t>
            </a:r>
          </a:p>
          <a:p>
            <a:r>
              <a:rPr lang="sv-SE" dirty="0">
                <a:latin typeface="Calibri" panose="020F0502020204030204" pitchFamily="34" charset="0"/>
              </a:rPr>
              <a:t>   </a:t>
            </a:r>
            <a:endParaRPr lang="sv-SE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Låt </a:t>
            </a:r>
            <a:r>
              <a:rPr lang="sv-SE" dirty="0">
                <a:latin typeface="Calibri" panose="020F0502020204030204" pitchFamily="34" charset="0"/>
              </a:rPr>
              <a:t>spelarna ge feedback till varandra</a:t>
            </a:r>
          </a:p>
          <a:p>
            <a:r>
              <a:rPr lang="sv-SE" dirty="0">
                <a:latin typeface="Calibri" panose="020F0502020204030204" pitchFamily="34" charset="0"/>
              </a:rPr>
              <a:t>   </a:t>
            </a:r>
            <a:endParaRPr lang="sv-SE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Uppmuntra </a:t>
            </a:r>
            <a:r>
              <a:rPr lang="sv-SE" dirty="0">
                <a:latin typeface="Calibri" panose="020F0502020204030204" pitchFamily="34" charset="0"/>
              </a:rPr>
              <a:t>och utmana spelarnas egna </a:t>
            </a:r>
            <a:r>
              <a:rPr lang="sv-SE" dirty="0" smtClean="0">
                <a:latin typeface="Calibri" panose="020F0502020204030204" pitchFamily="34" charset="0"/>
              </a:rPr>
              <a:t>beslutsfattande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Alla </a:t>
            </a:r>
            <a:r>
              <a:rPr lang="sv-SE" dirty="0" smtClean="0">
                <a:latin typeface="Calibri" panose="020F0502020204030204" pitchFamily="34" charset="0"/>
              </a:rPr>
              <a:t>spelare ska få spela matcher under en säsong och ges goda förutsättningar att utvecklas utifrån sina egna förutsättningar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Avstå </a:t>
            </a:r>
            <a:r>
              <a:rPr lang="sv-SE" dirty="0" smtClean="0">
                <a:latin typeface="Calibri" panose="020F0502020204030204" pitchFamily="34" charset="0"/>
              </a:rPr>
              <a:t>ifrån att bedöma spelarna i förhållande till varandra.</a:t>
            </a: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922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5536" y="1556792"/>
            <a:ext cx="547260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</a:rPr>
              <a:t>Träningen </a:t>
            </a:r>
            <a:r>
              <a:rPr lang="sv-SE" sz="2400" dirty="0" smtClean="0">
                <a:latin typeface="Calibri" panose="020F0502020204030204" pitchFamily="34" charset="0"/>
              </a:rPr>
              <a:t>13-16 år karaktäriseras </a:t>
            </a:r>
            <a:r>
              <a:rPr lang="sv-SE" sz="2400" dirty="0">
                <a:latin typeface="Calibri" panose="020F0502020204030204" pitchFamily="34" charset="0"/>
              </a:rPr>
              <a:t>av: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Små och stora </a:t>
            </a:r>
            <a:r>
              <a:rPr lang="sv-SE" dirty="0" smtClean="0">
                <a:latin typeface="Calibri" panose="020F0502020204030204" pitchFamily="34" charset="0"/>
              </a:rPr>
              <a:t>ytor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</a:t>
            </a:r>
            <a:r>
              <a:rPr lang="sv-SE" dirty="0" smtClean="0">
                <a:latin typeface="Calibri" panose="020F0502020204030204" pitchFamily="34" charset="0"/>
              </a:rPr>
              <a:t>Spelträning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</a:t>
            </a:r>
            <a:r>
              <a:rPr lang="sv-SE" dirty="0" smtClean="0">
                <a:latin typeface="Calibri" panose="020F0502020204030204" pitchFamily="34" charset="0"/>
              </a:rPr>
              <a:t>Variation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Enkla övningar med fokus på </a:t>
            </a:r>
            <a:r>
              <a:rPr lang="sv-SE" dirty="0" smtClean="0">
                <a:latin typeface="Calibri" panose="020F0502020204030204" pitchFamily="34" charset="0"/>
              </a:rPr>
              <a:t>kvaliteten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Positioner under </a:t>
            </a:r>
            <a:r>
              <a:rPr lang="sv-SE" dirty="0" smtClean="0">
                <a:latin typeface="Calibri" panose="020F0502020204030204" pitchFamily="34" charset="0"/>
              </a:rPr>
              <a:t>spelträningen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Hög aktivitet, intensitet och många </a:t>
            </a:r>
            <a:r>
              <a:rPr lang="sv-SE" dirty="0" smtClean="0">
                <a:latin typeface="Calibri" panose="020F0502020204030204" pitchFamily="34" charset="0"/>
              </a:rPr>
              <a:t>bollkontakter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   Fokus på prestation och att göra sitt bästa</a:t>
            </a:r>
          </a:p>
        </p:txBody>
      </p:sp>
    </p:spTree>
    <p:extLst>
      <p:ext uri="{BB962C8B-B14F-4D97-AF65-F5344CB8AC3E}">
        <p14:creationId xmlns:p14="http://schemas.microsoft.com/office/powerpoint/2010/main" val="3835745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1560" y="1628800"/>
            <a:ext cx="7200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latin typeface="Calibri" panose="020F0502020204030204" pitchFamily="34" charset="0"/>
              </a:rPr>
              <a:t>Träningar med </a:t>
            </a:r>
            <a:r>
              <a:rPr lang="sv-SE" sz="1600" dirty="0" smtClean="0">
                <a:latin typeface="Calibri" panose="020F0502020204030204" pitchFamily="34" charset="0"/>
              </a:rPr>
              <a:t>Boif är </a:t>
            </a:r>
            <a:r>
              <a:rPr lang="sv-SE" sz="1600" dirty="0">
                <a:latin typeface="Calibri" panose="020F0502020204030204" pitchFamily="34" charset="0"/>
              </a:rPr>
              <a:t>varierande och </a:t>
            </a:r>
            <a:r>
              <a:rPr lang="sv-SE" sz="1600" dirty="0" smtClean="0">
                <a:latin typeface="Calibri" panose="020F0502020204030204" pitchFamily="34" charset="0"/>
              </a:rPr>
              <a:t>roliga och </a:t>
            </a:r>
            <a:r>
              <a:rPr lang="sv-SE" sz="1600" dirty="0">
                <a:latin typeface="Calibri" panose="020F0502020204030204" pitchFamily="34" charset="0"/>
              </a:rPr>
              <a:t>främjar </a:t>
            </a:r>
            <a:r>
              <a:rPr lang="sv-SE" sz="1600" dirty="0" smtClean="0">
                <a:latin typeface="Calibri" panose="020F0502020204030204" pitchFamily="34" charset="0"/>
              </a:rPr>
              <a:t>därmed motivationen.</a:t>
            </a:r>
          </a:p>
          <a:p>
            <a:endParaRPr lang="sv-SE" sz="1600" dirty="0">
              <a:latin typeface="Calibri" panose="020F0502020204030204" pitchFamily="34" charset="0"/>
            </a:endParaRPr>
          </a:p>
          <a:p>
            <a:r>
              <a:rPr lang="sv-SE" sz="1600" dirty="0">
                <a:latin typeface="Calibri" panose="020F0502020204030204" pitchFamily="34" charset="0"/>
              </a:rPr>
              <a:t>Återkoppling till våra spelare ska </a:t>
            </a:r>
            <a:r>
              <a:rPr lang="sv-SE" sz="1600" dirty="0" smtClean="0">
                <a:latin typeface="Calibri" panose="020F0502020204030204" pitchFamily="34" charset="0"/>
              </a:rPr>
              <a:t>innehålla positiv feedback.</a:t>
            </a:r>
          </a:p>
          <a:p>
            <a:endParaRPr lang="sv-SE" sz="1600" dirty="0">
              <a:latin typeface="Calibri" panose="020F0502020204030204" pitchFamily="34" charset="0"/>
            </a:endParaRPr>
          </a:p>
          <a:p>
            <a:r>
              <a:rPr lang="sv-SE" sz="1600" dirty="0">
                <a:latin typeface="Calibri" panose="020F0502020204030204" pitchFamily="34" charset="0"/>
              </a:rPr>
              <a:t>Vi har fokus på kvalitet i utförande under </a:t>
            </a:r>
            <a:r>
              <a:rPr lang="sv-SE" sz="1600" dirty="0" smtClean="0">
                <a:latin typeface="Calibri" panose="020F0502020204030204" pitchFamily="34" charset="0"/>
              </a:rPr>
              <a:t>träning </a:t>
            </a:r>
            <a:r>
              <a:rPr lang="sv-SE" sz="1600" dirty="0">
                <a:latin typeface="Calibri" panose="020F0502020204030204" pitchFamily="34" charset="0"/>
              </a:rPr>
              <a:t>och match. (Bemöter </a:t>
            </a:r>
            <a:r>
              <a:rPr lang="sv-SE" sz="1600" dirty="0" smtClean="0">
                <a:latin typeface="Calibri" panose="020F0502020204030204" pitchFamily="34" charset="0"/>
              </a:rPr>
              <a:t>barnet/ungdomen utifrån </a:t>
            </a:r>
            <a:r>
              <a:rPr lang="sv-SE" sz="1600" dirty="0">
                <a:latin typeface="Calibri" panose="020F0502020204030204" pitchFamily="34" charset="0"/>
              </a:rPr>
              <a:t>den nivå den är i dag</a:t>
            </a:r>
            <a:r>
              <a:rPr lang="sv-SE" sz="1600" dirty="0" smtClean="0">
                <a:latin typeface="Calibri" panose="020F0502020204030204" pitchFamily="34" charset="0"/>
              </a:rPr>
              <a:t>.)</a:t>
            </a:r>
          </a:p>
          <a:p>
            <a:endParaRPr lang="sv-SE" sz="1600" dirty="0">
              <a:latin typeface="Calibri" panose="020F0502020204030204" pitchFamily="34" charset="0"/>
            </a:endParaRPr>
          </a:p>
          <a:p>
            <a:r>
              <a:rPr lang="sv-SE" sz="1600" dirty="0" smtClean="0">
                <a:latin typeface="Calibri" panose="020F0502020204030204" pitchFamily="34" charset="0"/>
              </a:rPr>
              <a:t>Vår </a:t>
            </a:r>
            <a:r>
              <a:rPr lang="sv-SE" sz="1600" dirty="0">
                <a:latin typeface="Calibri" panose="020F0502020204030204" pitchFamily="34" charset="0"/>
              </a:rPr>
              <a:t>roll som </a:t>
            </a:r>
            <a:r>
              <a:rPr lang="sv-SE" sz="1600" dirty="0" smtClean="0">
                <a:latin typeface="Calibri" panose="020F0502020204030204" pitchFamily="34" charset="0"/>
              </a:rPr>
              <a:t>ledare är </a:t>
            </a:r>
            <a:r>
              <a:rPr lang="sv-SE" sz="1600" dirty="0">
                <a:latin typeface="Calibri" panose="020F0502020204030204" pitchFamily="34" charset="0"/>
              </a:rPr>
              <a:t>att </a:t>
            </a:r>
            <a:r>
              <a:rPr lang="sv-SE" sz="1600" dirty="0" smtClean="0">
                <a:latin typeface="Calibri" panose="020F0502020204030204" pitchFamily="34" charset="0"/>
              </a:rPr>
              <a:t>skapa motivation och glädje</a:t>
            </a:r>
            <a:r>
              <a:rPr lang="sv-SE" sz="1600" dirty="0">
                <a:latin typeface="Calibri" panose="020F0502020204030204" pitchFamily="34" charset="0"/>
              </a:rPr>
              <a:t>. Den uppgiften är helt grundläggande för att nå framgång</a:t>
            </a:r>
            <a:r>
              <a:rPr lang="sv-SE" sz="1600" dirty="0" smtClean="0">
                <a:latin typeface="Calibri" panose="020F0502020204030204" pitchFamily="34" charset="0"/>
              </a:rPr>
              <a:t>.</a:t>
            </a:r>
          </a:p>
          <a:p>
            <a:endParaRPr lang="sv-SE" sz="1600" dirty="0">
              <a:latin typeface="Calibri" panose="020F0502020204030204" pitchFamily="34" charset="0"/>
            </a:endParaRPr>
          </a:p>
          <a:p>
            <a:r>
              <a:rPr lang="sv-SE" sz="1600" dirty="0">
                <a:latin typeface="Calibri" panose="020F0502020204030204" pitchFamily="34" charset="0"/>
              </a:rPr>
              <a:t> Vi jobbar för att varje individ eller del av </a:t>
            </a:r>
            <a:r>
              <a:rPr lang="sv-SE" sz="1600" dirty="0" smtClean="0">
                <a:latin typeface="Calibri" panose="020F0502020204030204" pitchFamily="34" charset="0"/>
              </a:rPr>
              <a:t>laget jämförs </a:t>
            </a:r>
            <a:r>
              <a:rPr lang="sv-SE" sz="1600" dirty="0">
                <a:latin typeface="Calibri" panose="020F0502020204030204" pitchFamily="34" charset="0"/>
              </a:rPr>
              <a:t>med sig själva. Vi vet om att </a:t>
            </a:r>
            <a:r>
              <a:rPr lang="sv-SE" sz="1600" dirty="0" smtClean="0">
                <a:latin typeface="Calibri" panose="020F0502020204030204" pitchFamily="34" charset="0"/>
              </a:rPr>
              <a:t>tidig fysisk </a:t>
            </a:r>
            <a:r>
              <a:rPr lang="sv-SE" sz="1600" dirty="0">
                <a:latin typeface="Calibri" panose="020F0502020204030204" pitchFamily="34" charset="0"/>
              </a:rPr>
              <a:t>utveckling är en stor fördel i </a:t>
            </a:r>
            <a:r>
              <a:rPr lang="sv-SE" sz="1600" dirty="0" smtClean="0">
                <a:latin typeface="Calibri" panose="020F0502020204030204" pitchFamily="34" charset="0"/>
              </a:rPr>
              <a:t>fotboll, men </a:t>
            </a:r>
            <a:r>
              <a:rPr lang="sv-SE" sz="1600" dirty="0">
                <a:latin typeface="Calibri" panose="020F0502020204030204" pitchFamily="34" charset="0"/>
              </a:rPr>
              <a:t>det är inte lika med att de blir de </a:t>
            </a:r>
            <a:r>
              <a:rPr lang="sv-SE" sz="1600" dirty="0" smtClean="0">
                <a:latin typeface="Calibri" panose="020F0502020204030204" pitchFamily="34" charset="0"/>
              </a:rPr>
              <a:t>bästa fotbollsspelarna </a:t>
            </a:r>
            <a:r>
              <a:rPr lang="sv-SE" sz="1600" dirty="0">
                <a:latin typeface="Calibri" panose="020F0502020204030204" pitchFamily="34" charset="0"/>
              </a:rPr>
              <a:t>som seniorspelare. Därför tänker vi på de spelare som har en </a:t>
            </a:r>
            <a:r>
              <a:rPr lang="sv-SE" sz="1600" dirty="0" smtClean="0">
                <a:latin typeface="Calibri" panose="020F0502020204030204" pitchFamily="34" charset="0"/>
              </a:rPr>
              <a:t>senare utvecklingskurva.</a:t>
            </a:r>
          </a:p>
          <a:p>
            <a:endParaRPr lang="sv-SE" sz="1600" dirty="0">
              <a:latin typeface="Calibri" panose="020F0502020204030204" pitchFamily="34" charset="0"/>
            </a:endParaRPr>
          </a:p>
          <a:p>
            <a:r>
              <a:rPr lang="sv-SE" sz="1600" dirty="0">
                <a:latin typeface="Calibri" panose="020F0502020204030204" pitchFamily="34" charset="0"/>
              </a:rPr>
              <a:t>Vi representerar klubben och tänker oss för </a:t>
            </a:r>
            <a:r>
              <a:rPr lang="sv-SE" sz="1600" dirty="0" smtClean="0">
                <a:latin typeface="Calibri" panose="020F0502020204030204" pitchFamily="34" charset="0"/>
              </a:rPr>
              <a:t>en extra </a:t>
            </a:r>
            <a:r>
              <a:rPr lang="sv-SE" sz="1600" dirty="0">
                <a:latin typeface="Calibri" panose="020F0502020204030204" pitchFamily="34" charset="0"/>
              </a:rPr>
              <a:t>gång hur den egna </a:t>
            </a:r>
            <a:r>
              <a:rPr lang="sv-SE" sz="1600" dirty="0" err="1" smtClean="0">
                <a:latin typeface="Calibri" panose="020F0502020204030204" pitchFamily="34" charset="0"/>
              </a:rPr>
              <a:t>Boif</a:t>
            </a:r>
            <a:r>
              <a:rPr lang="sv-SE" sz="1600" dirty="0" smtClean="0">
                <a:latin typeface="Calibri" panose="020F0502020204030204" pitchFamily="34" charset="0"/>
              </a:rPr>
              <a:t>-kretsen</a:t>
            </a:r>
            <a:r>
              <a:rPr lang="sv-SE" sz="1600" dirty="0">
                <a:latin typeface="Calibri" panose="020F0502020204030204" pitchFamily="34" charset="0"/>
              </a:rPr>
              <a:t>, </a:t>
            </a:r>
            <a:r>
              <a:rPr lang="sv-SE" sz="1600" dirty="0" smtClean="0">
                <a:latin typeface="Calibri" panose="020F0502020204030204" pitchFamily="34" charset="0"/>
              </a:rPr>
              <a:t>samt omvärlden</a:t>
            </a:r>
            <a:r>
              <a:rPr lang="sv-SE" sz="1600" dirty="0">
                <a:latin typeface="Calibri" panose="020F0502020204030204" pitchFamily="34" charset="0"/>
              </a:rPr>
              <a:t>, kan tolka vårt sätt att agera </a:t>
            </a:r>
            <a:r>
              <a:rPr lang="sv-SE" sz="1600" dirty="0" smtClean="0">
                <a:latin typeface="Calibri" panose="020F0502020204030204" pitchFamily="34" charset="0"/>
              </a:rPr>
              <a:t>och reagera</a:t>
            </a:r>
            <a:r>
              <a:rPr lang="sv-SE" sz="1600" dirty="0">
                <a:latin typeface="Calibri" panose="020F0502020204030204" pitchFamily="34" charset="0"/>
              </a:rPr>
              <a:t>. </a:t>
            </a:r>
            <a:r>
              <a:rPr lang="sv-SE" sz="1600" dirty="0" err="1" smtClean="0">
                <a:latin typeface="Calibri" panose="020F0502020204030204" pitchFamily="34" charset="0"/>
              </a:rPr>
              <a:t>Boif:are</a:t>
            </a:r>
            <a:r>
              <a:rPr lang="sv-SE" sz="1600" dirty="0" smtClean="0">
                <a:latin typeface="Calibri" panose="020F0502020204030204" pitchFamily="34" charset="0"/>
              </a:rPr>
              <a:t> </a:t>
            </a:r>
            <a:r>
              <a:rPr lang="sv-SE" sz="1600" dirty="0">
                <a:latin typeface="Calibri" panose="020F0502020204030204" pitchFamily="34" charset="0"/>
              </a:rPr>
              <a:t>hjälps åt att hålla stil </a:t>
            </a:r>
            <a:r>
              <a:rPr lang="sv-SE" sz="1600" dirty="0" smtClean="0">
                <a:latin typeface="Calibri" panose="020F0502020204030204" pitchFamily="34" charset="0"/>
              </a:rPr>
              <a:t>och profil </a:t>
            </a:r>
            <a:r>
              <a:rPr lang="sv-SE" sz="1600" dirty="0">
                <a:latin typeface="Calibri" panose="020F0502020204030204" pitchFamily="34" charset="0"/>
              </a:rPr>
              <a:t>både på och utanför planen. </a:t>
            </a:r>
            <a:endParaRPr lang="sv-SE" sz="1600" dirty="0" smtClean="0">
              <a:latin typeface="Calibri" panose="020F05020202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1157168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Som ledare tänker vi på att:</a:t>
            </a:r>
          </a:p>
        </p:txBody>
      </p:sp>
    </p:spTree>
    <p:extLst>
      <p:ext uri="{BB962C8B-B14F-4D97-AF65-F5344CB8AC3E}">
        <p14:creationId xmlns:p14="http://schemas.microsoft.com/office/powerpoint/2010/main" val="11706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47664" y="1102777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Tio goda råd till alla </a:t>
            </a:r>
            <a:r>
              <a:rPr lang="sv-SE" dirty="0" smtClean="0">
                <a:latin typeface="Calibri" panose="020F0502020204030204" pitchFamily="34" charset="0"/>
              </a:rPr>
              <a:t>Kågeröds </a:t>
            </a:r>
            <a:r>
              <a:rPr lang="sv-SE" dirty="0" err="1" smtClean="0">
                <a:latin typeface="Calibri" panose="020F0502020204030204" pitchFamily="34" charset="0"/>
              </a:rPr>
              <a:t>Boif</a:t>
            </a:r>
            <a:r>
              <a:rPr lang="sv-SE" dirty="0" smtClean="0">
                <a:latin typeface="Calibri" panose="020F0502020204030204" pitchFamily="34" charset="0"/>
              </a:rPr>
              <a:t>-föräldrar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628800"/>
            <a:ext cx="7848872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>
                <a:latin typeface="Calibri" panose="020F0502020204030204" pitchFamily="34" charset="0"/>
              </a:rPr>
              <a:t>1. Du låter föreningens tränare och ledare ansvara för fotbollen. Du respekterar deras </a:t>
            </a:r>
            <a:r>
              <a:rPr lang="sv-SE" sz="1100" dirty="0" smtClean="0">
                <a:latin typeface="Calibri" panose="020F0502020204030204" pitchFamily="34" charset="0"/>
              </a:rPr>
              <a:t>och klubbens beslut. </a:t>
            </a:r>
            <a:r>
              <a:rPr lang="sv-SE" sz="1100" dirty="0">
                <a:latin typeface="Calibri" panose="020F0502020204030204" pitchFamily="34" charset="0"/>
              </a:rPr>
              <a:t>Tänk på att som </a:t>
            </a:r>
            <a:r>
              <a:rPr lang="sv-SE" sz="1100" dirty="0" smtClean="0">
                <a:latin typeface="Calibri" panose="020F0502020204030204" pitchFamily="34" charset="0"/>
              </a:rPr>
              <a:t>förälder inte skrika instruktioner</a:t>
            </a:r>
            <a:r>
              <a:rPr lang="sv-SE" sz="1100" dirty="0">
                <a:latin typeface="Calibri" panose="020F0502020204030204" pitchFamily="34" charset="0"/>
              </a:rPr>
              <a:t> </a:t>
            </a:r>
            <a:r>
              <a:rPr lang="sv-SE" sz="1100" dirty="0" smtClean="0">
                <a:latin typeface="Calibri" panose="020F0502020204030204" pitchFamily="34" charset="0"/>
              </a:rPr>
              <a:t>från </a:t>
            </a:r>
            <a:r>
              <a:rPr lang="sv-SE" sz="1100" dirty="0">
                <a:latin typeface="Calibri" panose="020F0502020204030204" pitchFamily="34" charset="0"/>
              </a:rPr>
              <a:t>läktaren eller sidlinjen. Det skapar en lojalitetskonflikt hos ditt barn/ungdom som</a:t>
            </a:r>
          </a:p>
          <a:p>
            <a:r>
              <a:rPr lang="sv-SE" sz="1100" dirty="0">
                <a:latin typeface="Calibri" panose="020F0502020204030204" pitchFamily="34" charset="0"/>
              </a:rPr>
              <a:t>hämmar utvecklingen som </a:t>
            </a:r>
            <a:r>
              <a:rPr lang="sv-SE" sz="1100" dirty="0" smtClean="0">
                <a:latin typeface="Calibri" panose="020F0502020204030204" pitchFamily="34" charset="0"/>
              </a:rPr>
              <a:t>fotbollsspelare.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>
                <a:latin typeface="Calibri" panose="020F0502020204030204" pitchFamily="34" charset="0"/>
              </a:rPr>
              <a:t>2. Du respekterar alltid domarens beslut och hejar på </a:t>
            </a:r>
            <a:r>
              <a:rPr lang="sv-SE" sz="1100" dirty="0" smtClean="0">
                <a:latin typeface="Calibri" panose="020F0502020204030204" pitchFamily="34" charset="0"/>
              </a:rPr>
              <a:t>laget på ett positivt sett.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>
                <a:latin typeface="Calibri" panose="020F0502020204030204" pitchFamily="34" charset="0"/>
              </a:rPr>
              <a:t>3. Försök att alltid visa ett positivt kroppsspråk, både vid träning och match. Beröm </a:t>
            </a:r>
            <a:r>
              <a:rPr lang="sv-SE" sz="1100" dirty="0" smtClean="0">
                <a:latin typeface="Calibri" panose="020F0502020204030204" pitchFamily="34" charset="0"/>
              </a:rPr>
              <a:t>skapar förutsättningar </a:t>
            </a:r>
            <a:r>
              <a:rPr lang="sv-SE" sz="1100" dirty="0">
                <a:latin typeface="Calibri" panose="020F0502020204030204" pitchFamily="34" charset="0"/>
              </a:rPr>
              <a:t>för bättre spelarutbildning än kritik. Tänk på att uppmuntra alla spelare, </a:t>
            </a:r>
            <a:r>
              <a:rPr lang="sv-SE" sz="1100" dirty="0" smtClean="0">
                <a:latin typeface="Calibri" panose="020F0502020204030204" pitchFamily="34" charset="0"/>
              </a:rPr>
              <a:t>inte bara </a:t>
            </a:r>
            <a:r>
              <a:rPr lang="sv-SE" sz="1100" dirty="0">
                <a:latin typeface="Calibri" panose="020F0502020204030204" pitchFamily="34" charset="0"/>
              </a:rPr>
              <a:t>din son eller dotter</a:t>
            </a:r>
            <a:r>
              <a:rPr lang="sv-SE" sz="1100" dirty="0" smtClean="0">
                <a:latin typeface="Calibri" panose="020F0502020204030204" pitchFamily="34" charset="0"/>
              </a:rPr>
              <a:t>.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>
                <a:latin typeface="Calibri" panose="020F0502020204030204" pitchFamily="34" charset="0"/>
              </a:rPr>
              <a:t>4. Se ditt barn som människa i första hand och fotbollsspelare i andra hand</a:t>
            </a:r>
            <a:r>
              <a:rPr lang="sv-SE" sz="1100" dirty="0" smtClean="0">
                <a:latin typeface="Calibri" panose="020F0502020204030204" pitchFamily="34" charset="0"/>
              </a:rPr>
              <a:t>.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>
                <a:latin typeface="Calibri" panose="020F0502020204030204" pitchFamily="34" charset="0"/>
              </a:rPr>
              <a:t>5. Var ett stöd för ditt barns idrottande. Lyssna när hon/han vill berätta något från sitt </a:t>
            </a:r>
            <a:r>
              <a:rPr lang="sv-SE" sz="1100" dirty="0" smtClean="0">
                <a:latin typeface="Calibri" panose="020F0502020204030204" pitchFamily="34" charset="0"/>
              </a:rPr>
              <a:t>idrottande</a:t>
            </a:r>
            <a:r>
              <a:rPr lang="sv-SE" sz="1100" dirty="0">
                <a:latin typeface="Calibri" panose="020F0502020204030204" pitchFamily="34" charset="0"/>
              </a:rPr>
              <a:t>. Visa intresse och uppmuntra och beröm så mycket du kan. Försök att hitta </a:t>
            </a:r>
            <a:r>
              <a:rPr lang="sv-SE" sz="1100" dirty="0" smtClean="0">
                <a:latin typeface="Calibri" panose="020F0502020204030204" pitchFamily="34" charset="0"/>
              </a:rPr>
              <a:t>balansen att </a:t>
            </a:r>
            <a:r>
              <a:rPr lang="sv-SE" sz="1100" dirty="0">
                <a:latin typeface="Calibri" panose="020F0502020204030204" pitchFamily="34" charset="0"/>
              </a:rPr>
              <a:t>stötta utan att ditt barn känner att du pressar honom/henne. Tänk på att det är ditt </a:t>
            </a:r>
            <a:r>
              <a:rPr lang="sv-SE" sz="1100" dirty="0" smtClean="0">
                <a:latin typeface="Calibri" panose="020F0502020204030204" pitchFamily="34" charset="0"/>
              </a:rPr>
              <a:t>barn som </a:t>
            </a:r>
            <a:r>
              <a:rPr lang="sv-SE" sz="1100" dirty="0">
                <a:latin typeface="Calibri" panose="020F0502020204030204" pitchFamily="34" charset="0"/>
              </a:rPr>
              <a:t>spelar fotboll – inte </a:t>
            </a:r>
            <a:r>
              <a:rPr lang="sv-SE" sz="1100" dirty="0" smtClean="0">
                <a:latin typeface="Calibri" panose="020F0502020204030204" pitchFamily="34" charset="0"/>
              </a:rPr>
              <a:t>du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 smtClean="0">
                <a:latin typeface="Calibri" panose="020F0502020204030204" pitchFamily="34" charset="0"/>
              </a:rPr>
              <a:t> 6</a:t>
            </a:r>
            <a:r>
              <a:rPr lang="sv-SE" sz="1100" dirty="0">
                <a:latin typeface="Calibri" panose="020F0502020204030204" pitchFamily="34" charset="0"/>
              </a:rPr>
              <a:t>. Du ser ditt barns utveckling i stort och </a:t>
            </a:r>
            <a:r>
              <a:rPr lang="sv-SE" sz="1100" dirty="0" smtClean="0">
                <a:latin typeface="Calibri" panose="020F0502020204030204" pitchFamily="34" charset="0"/>
              </a:rPr>
              <a:t>utgår utifrån </a:t>
            </a:r>
            <a:r>
              <a:rPr lang="sv-SE" sz="1100" dirty="0">
                <a:latin typeface="Calibri" panose="020F0502020204030204" pitchFamily="34" charset="0"/>
              </a:rPr>
              <a:t>en </a:t>
            </a:r>
            <a:r>
              <a:rPr lang="sv-SE" sz="1100" dirty="0" smtClean="0">
                <a:latin typeface="Calibri" panose="020F0502020204030204" pitchFamily="34" charset="0"/>
              </a:rPr>
              <a:t>långsiktig utveckling</a:t>
            </a:r>
            <a:r>
              <a:rPr lang="sv-SE" sz="1100" dirty="0">
                <a:latin typeface="Calibri" panose="020F0502020204030204" pitchFamily="34" charset="0"/>
              </a:rPr>
              <a:t>. Inte utifrån kortsiktiga resultat eller framgångar. Det kommer att gå lite </a:t>
            </a:r>
            <a:r>
              <a:rPr lang="sv-SE" sz="1100" dirty="0" smtClean="0">
                <a:latin typeface="Calibri" panose="020F0502020204030204" pitchFamily="34" charset="0"/>
              </a:rPr>
              <a:t>trögt ibland </a:t>
            </a:r>
            <a:r>
              <a:rPr lang="sv-SE" sz="1100" dirty="0">
                <a:latin typeface="Calibri" panose="020F0502020204030204" pitchFamily="34" charset="0"/>
              </a:rPr>
              <a:t>– var beredd på det! Barn och ungdomar utvecklas </a:t>
            </a:r>
            <a:r>
              <a:rPr lang="sv-SE" sz="1100" dirty="0" smtClean="0">
                <a:latin typeface="Calibri" panose="020F0502020204030204" pitchFamily="34" charset="0"/>
              </a:rPr>
              <a:t> i </a:t>
            </a:r>
            <a:r>
              <a:rPr lang="sv-SE" sz="1100" dirty="0">
                <a:latin typeface="Calibri" panose="020F0502020204030204" pitchFamily="34" charset="0"/>
              </a:rPr>
              <a:t>olika takt och cykler – alla får</a:t>
            </a:r>
          </a:p>
          <a:p>
            <a:r>
              <a:rPr lang="sv-SE" sz="1100" dirty="0" smtClean="0">
                <a:latin typeface="Calibri" panose="020F0502020204030204" pitchFamily="34" charset="0"/>
              </a:rPr>
              <a:t>någon </a:t>
            </a:r>
            <a:r>
              <a:rPr lang="sv-SE" sz="1100" dirty="0">
                <a:latin typeface="Calibri" panose="020F0502020204030204" pitchFamily="34" charset="0"/>
              </a:rPr>
              <a:t>gång en svacka. Då är det extra viktigt att du är med och stöttar ditt barn. Fotboll </a:t>
            </a:r>
            <a:r>
              <a:rPr lang="sv-SE" sz="1100" dirty="0" smtClean="0">
                <a:latin typeface="Calibri" panose="020F0502020204030204" pitchFamily="34" charset="0"/>
              </a:rPr>
              <a:t>är en </a:t>
            </a:r>
            <a:r>
              <a:rPr lang="sv-SE" sz="1100" dirty="0">
                <a:latin typeface="Calibri" panose="020F0502020204030204" pitchFamily="34" charset="0"/>
              </a:rPr>
              <a:t>erfarenhetsidrott som tar många år att lära sig. Glöm aldrig det</a:t>
            </a:r>
            <a:r>
              <a:rPr lang="sv-SE" sz="1100" dirty="0" smtClean="0">
                <a:latin typeface="Calibri" panose="020F0502020204030204" pitchFamily="34" charset="0"/>
              </a:rPr>
              <a:t>!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 smtClean="0">
                <a:latin typeface="Calibri" panose="020F0502020204030204" pitchFamily="34" charset="0"/>
              </a:rPr>
              <a:t> 7</a:t>
            </a:r>
            <a:r>
              <a:rPr lang="sv-SE" sz="1100" dirty="0">
                <a:latin typeface="Calibri" panose="020F0502020204030204" pitchFamily="34" charset="0"/>
              </a:rPr>
              <a:t>. Du frågar dem alltid; ”var det kul att spela idag?”, ”hade du roligt?”, ”vad har du </a:t>
            </a:r>
            <a:r>
              <a:rPr lang="sv-SE" sz="1100" dirty="0" smtClean="0">
                <a:latin typeface="Calibri" panose="020F0502020204030204" pitchFamily="34" charset="0"/>
              </a:rPr>
              <a:t>lärt dig</a:t>
            </a:r>
            <a:r>
              <a:rPr lang="sv-SE" sz="1100" dirty="0">
                <a:latin typeface="Calibri" panose="020F0502020204030204" pitchFamily="34" charset="0"/>
              </a:rPr>
              <a:t>?”. Ställ alltså inte bara frågor om resultatet</a:t>
            </a:r>
            <a:r>
              <a:rPr lang="sv-SE" sz="1100" dirty="0" smtClean="0">
                <a:latin typeface="Calibri" panose="020F0502020204030204" pitchFamily="34" charset="0"/>
              </a:rPr>
              <a:t>!</a:t>
            </a:r>
          </a:p>
          <a:p>
            <a:endParaRPr lang="sv-SE" sz="1100" dirty="0" smtClean="0">
              <a:latin typeface="Calibri" panose="020F0502020204030204" pitchFamily="34" charset="0"/>
            </a:endParaRPr>
          </a:p>
          <a:p>
            <a:r>
              <a:rPr lang="sv-SE" sz="1100" dirty="0">
                <a:latin typeface="Calibri" panose="020F0502020204030204" pitchFamily="34" charset="0"/>
              </a:rPr>
              <a:t>8. Du låter ditt barn drömma. Alla kan inte </a:t>
            </a:r>
            <a:r>
              <a:rPr lang="sv-SE" sz="1100" dirty="0" smtClean="0">
                <a:latin typeface="Calibri" panose="020F0502020204030204" pitchFamily="34" charset="0"/>
              </a:rPr>
              <a:t>bli landslagsspelare </a:t>
            </a:r>
            <a:r>
              <a:rPr lang="sv-SE" sz="1100" dirty="0">
                <a:latin typeface="Calibri" panose="020F0502020204030204" pitchFamily="34" charset="0"/>
              </a:rPr>
              <a:t>– men alla får drömma om </a:t>
            </a:r>
            <a:r>
              <a:rPr lang="sv-SE" sz="1100" dirty="0" smtClean="0">
                <a:latin typeface="Calibri" panose="020F0502020204030204" pitchFamily="34" charset="0"/>
              </a:rPr>
              <a:t>det!</a:t>
            </a:r>
          </a:p>
          <a:p>
            <a:endParaRPr lang="sv-SE" sz="1100" dirty="0">
              <a:latin typeface="Calibri" panose="020F0502020204030204" pitchFamily="34" charset="0"/>
            </a:endParaRPr>
          </a:p>
          <a:p>
            <a:r>
              <a:rPr lang="sv-SE" sz="1100" dirty="0" smtClean="0">
                <a:latin typeface="Calibri" panose="020F0502020204030204" pitchFamily="34" charset="0"/>
              </a:rPr>
              <a:t> 9</a:t>
            </a:r>
            <a:r>
              <a:rPr lang="sv-SE" sz="1100" dirty="0">
                <a:latin typeface="Calibri" panose="020F0502020204030204" pitchFamily="34" charset="0"/>
              </a:rPr>
              <a:t>. Du hjälper ditt barn att komma i tid till </a:t>
            </a:r>
            <a:r>
              <a:rPr lang="sv-SE" sz="1100" dirty="0" smtClean="0">
                <a:latin typeface="Calibri" panose="020F0502020204030204" pitchFamily="34" charset="0"/>
              </a:rPr>
              <a:t>träning/match </a:t>
            </a:r>
            <a:r>
              <a:rPr lang="sv-SE" sz="1100" dirty="0">
                <a:latin typeface="Calibri" panose="020F0502020204030204" pitchFamily="34" charset="0"/>
              </a:rPr>
              <a:t>så att den kan påbörjas vid utsatt </a:t>
            </a:r>
            <a:r>
              <a:rPr lang="sv-SE" sz="1100" dirty="0" smtClean="0">
                <a:latin typeface="Calibri" panose="020F0502020204030204" pitchFamily="34" charset="0"/>
              </a:rPr>
              <a:t>tid</a:t>
            </a:r>
          </a:p>
          <a:p>
            <a:endParaRPr lang="sv-SE" sz="1100" dirty="0" smtClean="0">
              <a:latin typeface="Calibri" panose="020F0502020204030204" pitchFamily="34" charset="0"/>
            </a:endParaRPr>
          </a:p>
          <a:p>
            <a:r>
              <a:rPr lang="sv-SE" sz="1100" dirty="0" smtClean="0">
                <a:latin typeface="Calibri" panose="020F0502020204030204" pitchFamily="34" charset="0"/>
              </a:rPr>
              <a:t>10. Glöm </a:t>
            </a:r>
            <a:r>
              <a:rPr lang="sv-SE" sz="1100" dirty="0">
                <a:latin typeface="Calibri" panose="020F0502020204030204" pitchFamily="34" charset="0"/>
              </a:rPr>
              <a:t>aldrig att glädjen är viktigast av allt. Barn har glädjen till fotbollen och att </a:t>
            </a:r>
            <a:r>
              <a:rPr lang="sv-SE" sz="1100" dirty="0" smtClean="0">
                <a:latin typeface="Calibri" panose="020F0502020204030204" pitchFamily="34" charset="0"/>
              </a:rPr>
              <a:t>vara med </a:t>
            </a:r>
            <a:r>
              <a:rPr lang="sv-SE" sz="1100" dirty="0">
                <a:latin typeface="Calibri" panose="020F0502020204030204" pitchFamily="34" charset="0"/>
              </a:rPr>
              <a:t>sina kompisar som största motivationsfaktorn</a:t>
            </a:r>
            <a:endParaRPr lang="sv-SE" sz="1100" dirty="0" smtClean="0">
              <a:latin typeface="Calibri" panose="020F0502020204030204" pitchFamily="34" charset="0"/>
            </a:endParaRPr>
          </a:p>
          <a:p>
            <a:endParaRPr lang="sv-SE" sz="1200" dirty="0"/>
          </a:p>
          <a:p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9529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7544" y="2060848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Vi </a:t>
            </a:r>
            <a:r>
              <a:rPr lang="sv-SE" dirty="0">
                <a:latin typeface="Calibri" panose="020F0502020204030204" pitchFamily="34" charset="0"/>
              </a:rPr>
              <a:t>rekommenderar </a:t>
            </a:r>
            <a:r>
              <a:rPr lang="sv-SE" dirty="0" smtClean="0">
                <a:latin typeface="Calibri" panose="020F0502020204030204" pitchFamily="34" charset="0"/>
              </a:rPr>
              <a:t>alla medlemmar/ledare/föräldrar  i Kågeröds </a:t>
            </a:r>
            <a:r>
              <a:rPr lang="sv-SE" dirty="0" err="1" smtClean="0">
                <a:latin typeface="Calibri" panose="020F0502020204030204" pitchFamily="34" charset="0"/>
              </a:rPr>
              <a:t>Boif</a:t>
            </a:r>
            <a:r>
              <a:rPr lang="sv-SE" dirty="0" smtClean="0">
                <a:latin typeface="Calibri" panose="020F0502020204030204" pitchFamily="34" charset="0"/>
              </a:rPr>
              <a:t> att </a:t>
            </a:r>
            <a:r>
              <a:rPr lang="sv-SE" dirty="0">
                <a:latin typeface="Calibri" panose="020F0502020204030204" pitchFamily="34" charset="0"/>
              </a:rPr>
              <a:t>ta del av </a:t>
            </a:r>
            <a:r>
              <a:rPr lang="sv-SE" dirty="0" smtClean="0">
                <a:latin typeface="Calibri" panose="020F0502020204030204" pitchFamily="34" charset="0"/>
              </a:rPr>
              <a:t>mer information </a:t>
            </a:r>
            <a:r>
              <a:rPr lang="sv-SE" dirty="0">
                <a:latin typeface="Calibri" panose="020F0502020204030204" pitchFamily="34" charset="0"/>
              </a:rPr>
              <a:t>via SvFF:s hemsida, svenskfotboll.se. Där kan man läsa</a:t>
            </a:r>
          </a:p>
          <a:p>
            <a:r>
              <a:rPr lang="sv-SE" dirty="0">
                <a:latin typeface="Calibri" panose="020F0502020204030204" pitchFamily="34" charset="0"/>
              </a:rPr>
              <a:t>mer om:</a:t>
            </a:r>
          </a:p>
          <a:p>
            <a:r>
              <a:rPr lang="sv-SE" dirty="0">
                <a:latin typeface="Calibri" panose="020F0502020204030204" pitchFamily="34" charset="0"/>
              </a:rPr>
              <a:t>– Svenska Fotbollförbundets Spelarutbildningsplan</a:t>
            </a:r>
          </a:p>
          <a:p>
            <a:r>
              <a:rPr lang="sv-SE" dirty="0">
                <a:latin typeface="Calibri" panose="020F0502020204030204" pitchFamily="34" charset="0"/>
              </a:rPr>
              <a:t>– Svenska Fotbollförbundets Tränarutbildning</a:t>
            </a:r>
          </a:p>
          <a:p>
            <a:r>
              <a:rPr lang="sv-SE" dirty="0">
                <a:latin typeface="Calibri" panose="020F0502020204030204" pitchFamily="34" charset="0"/>
              </a:rPr>
              <a:t>– Mål för svensk fotbolls föreningsutveckling</a:t>
            </a:r>
          </a:p>
          <a:p>
            <a:r>
              <a:rPr lang="sv-SE" dirty="0">
                <a:latin typeface="Calibri" panose="020F0502020204030204" pitchFamily="34" charset="0"/>
              </a:rPr>
              <a:t>– Fotboll i skolan</a:t>
            </a:r>
          </a:p>
          <a:p>
            <a:r>
              <a:rPr lang="sv-SE" dirty="0">
                <a:latin typeface="Calibri" panose="020F0502020204030204" pitchFamily="34" charset="0"/>
              </a:rPr>
              <a:t>– </a:t>
            </a:r>
            <a:r>
              <a:rPr lang="sv-SE" dirty="0" err="1">
                <a:latin typeface="Calibri" panose="020F0502020204030204" pitchFamily="34" charset="0"/>
              </a:rPr>
              <a:t>Futsal</a:t>
            </a:r>
            <a:r>
              <a:rPr lang="sv-SE" dirty="0">
                <a:latin typeface="Calibri" panose="020F0502020204030204" pitchFamily="34" charset="0"/>
              </a:rPr>
              <a:t> och Beach </a:t>
            </a:r>
            <a:r>
              <a:rPr lang="sv-SE" dirty="0" err="1">
                <a:latin typeface="Calibri" panose="020F0502020204030204" pitchFamily="34" charset="0"/>
              </a:rPr>
              <a:t>Soccer</a:t>
            </a:r>
            <a:r>
              <a:rPr lang="sv-SE" dirty="0" smtClean="0">
                <a:latin typeface="Calibri" panose="020F0502020204030204" pitchFamily="34" charset="0"/>
              </a:rPr>
              <a:t>.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59632" y="1268760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Rekommendation </a:t>
            </a: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6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51520" y="1412776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Inledning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I detta dokument, som ska ses som en ”röd tråd” för Kågeröds Boif, beskrivs de värderingar som </a:t>
            </a:r>
            <a:r>
              <a:rPr lang="sv-SE" dirty="0">
                <a:latin typeface="Calibri" panose="020F0502020204030204" pitchFamily="34" charset="0"/>
              </a:rPr>
              <a:t>ska </a:t>
            </a:r>
            <a:r>
              <a:rPr lang="sv-SE" dirty="0" smtClean="0">
                <a:latin typeface="Calibri" panose="020F0502020204030204" pitchFamily="34" charset="0"/>
              </a:rPr>
              <a:t>styra </a:t>
            </a:r>
            <a:r>
              <a:rPr lang="sv-SE" dirty="0">
                <a:latin typeface="Calibri" panose="020F0502020204030204" pitchFamily="34" charset="0"/>
              </a:rPr>
              <a:t>föreningen i det </a:t>
            </a:r>
            <a:r>
              <a:rPr lang="sv-SE" dirty="0" smtClean="0">
                <a:latin typeface="Calibri" panose="020F0502020204030204" pitchFamily="34" charset="0"/>
              </a:rPr>
              <a:t>vardagliga arbete. Dokumentet </a:t>
            </a:r>
            <a:r>
              <a:rPr lang="sv-SE" dirty="0">
                <a:latin typeface="Calibri" panose="020F0502020204030204" pitchFamily="34" charset="0"/>
              </a:rPr>
              <a:t>är </a:t>
            </a:r>
            <a:r>
              <a:rPr lang="sv-SE" dirty="0" smtClean="0">
                <a:latin typeface="Calibri" panose="020F0502020204030204" pitchFamily="34" charset="0"/>
              </a:rPr>
              <a:t>föreningens gemensamma </a:t>
            </a:r>
            <a:r>
              <a:rPr lang="sv-SE" dirty="0">
                <a:latin typeface="Calibri" panose="020F0502020204030204" pitchFamily="34" charset="0"/>
              </a:rPr>
              <a:t>inriktning som ska vara vägledande </a:t>
            </a:r>
            <a:r>
              <a:rPr lang="sv-SE" dirty="0" smtClean="0">
                <a:latin typeface="Calibri" panose="020F0502020204030204" pitchFamily="34" charset="0"/>
              </a:rPr>
              <a:t>för alla </a:t>
            </a:r>
            <a:r>
              <a:rPr lang="sv-SE" dirty="0" smtClean="0">
                <a:latin typeface="Calibri" panose="020F0502020204030204" pitchFamily="34" charset="0"/>
              </a:rPr>
              <a:t>spelare/medlemmar/ledare </a:t>
            </a:r>
            <a:r>
              <a:rPr lang="sv-SE" dirty="0">
                <a:latin typeface="Calibri" panose="020F0502020204030204" pitchFamily="34" charset="0"/>
              </a:rPr>
              <a:t>i </a:t>
            </a:r>
            <a:r>
              <a:rPr lang="sv-SE" dirty="0" smtClean="0">
                <a:latin typeface="Calibri" panose="020F0502020204030204" pitchFamily="34" charset="0"/>
              </a:rPr>
              <a:t>föreningen.</a:t>
            </a:r>
            <a:endParaRPr lang="sv-SE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Kågeröds </a:t>
            </a:r>
            <a:r>
              <a:rPr lang="sv-SE" dirty="0" err="1" smtClean="0">
                <a:latin typeface="Calibri" panose="020F0502020204030204" pitchFamily="34" charset="0"/>
              </a:rPr>
              <a:t>Boifs</a:t>
            </a:r>
            <a:r>
              <a:rPr lang="sv-SE" dirty="0" smtClean="0">
                <a:latin typeface="Calibri" panose="020F0502020204030204" pitchFamily="34" charset="0"/>
              </a:rPr>
              <a:t> verksamhet </a:t>
            </a:r>
            <a:r>
              <a:rPr lang="sv-SE" dirty="0">
                <a:latin typeface="Calibri" panose="020F0502020204030204" pitchFamily="34" charset="0"/>
              </a:rPr>
              <a:t>ska alltid </a:t>
            </a:r>
            <a:r>
              <a:rPr lang="sv-SE" dirty="0" smtClean="0">
                <a:latin typeface="Calibri" panose="020F0502020204030204" pitchFamily="34" charset="0"/>
              </a:rPr>
              <a:t>ha sin utgångspunkt </a:t>
            </a:r>
            <a:r>
              <a:rPr lang="sv-SE" dirty="0">
                <a:latin typeface="Calibri" panose="020F0502020204030204" pitchFamily="34" charset="0"/>
              </a:rPr>
              <a:t>i </a:t>
            </a:r>
            <a:r>
              <a:rPr lang="sv-SE" dirty="0" smtClean="0">
                <a:latin typeface="Calibri" panose="020F0502020204030204" pitchFamily="34" charset="0"/>
              </a:rPr>
              <a:t>detta styrdokument som </a:t>
            </a:r>
            <a:r>
              <a:rPr lang="sv-SE" dirty="0">
                <a:latin typeface="Calibri" panose="020F0502020204030204" pitchFamily="34" charset="0"/>
              </a:rPr>
              <a:t>klubbens </a:t>
            </a:r>
            <a:r>
              <a:rPr lang="sv-SE" dirty="0" smtClean="0">
                <a:latin typeface="Calibri" panose="020F0502020204030204" pitchFamily="34" charset="0"/>
              </a:rPr>
              <a:t>huvudstyrelse </a:t>
            </a:r>
            <a:r>
              <a:rPr lang="sv-SE" dirty="0">
                <a:latin typeface="Calibri" panose="020F0502020204030204" pitchFamily="34" charset="0"/>
              </a:rPr>
              <a:t>tagit fram. </a:t>
            </a:r>
            <a:r>
              <a:rPr lang="sv-SE" dirty="0" smtClean="0">
                <a:latin typeface="Calibri" panose="020F0502020204030204" pitchFamily="34" charset="0"/>
              </a:rPr>
              <a:t>Det innefattar </a:t>
            </a:r>
            <a:r>
              <a:rPr lang="sv-SE" dirty="0">
                <a:latin typeface="Calibri" panose="020F0502020204030204" pitchFamily="34" charset="0"/>
              </a:rPr>
              <a:t>verksamhetsidé, värdegrund, </a:t>
            </a:r>
            <a:r>
              <a:rPr lang="sv-SE" dirty="0" smtClean="0">
                <a:latin typeface="Calibri" panose="020F0502020204030204" pitchFamily="34" charset="0"/>
              </a:rPr>
              <a:t>mål och vision.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3528" y="1412776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Verksamhetsidé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314096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Kågeröds Boif ska </a:t>
            </a:r>
            <a:r>
              <a:rPr lang="sv-SE" dirty="0">
                <a:latin typeface="Calibri" panose="020F0502020204030204" pitchFamily="34" charset="0"/>
              </a:rPr>
              <a:t>i sin ungdomsverksamhet erbjuda möjlighet till utveckling för barn och ungdomar med </a:t>
            </a:r>
            <a:r>
              <a:rPr lang="sv-SE" dirty="0" smtClean="0">
                <a:latin typeface="Calibri" panose="020F0502020204030204" pitchFamily="34" charset="0"/>
              </a:rPr>
              <a:t>fokus på </a:t>
            </a:r>
            <a:r>
              <a:rPr lang="sv-SE" dirty="0">
                <a:latin typeface="Calibri" panose="020F0502020204030204" pitchFamily="34" charset="0"/>
              </a:rPr>
              <a:t>fotboll. </a:t>
            </a:r>
            <a:r>
              <a:rPr lang="sv-SE" dirty="0" smtClean="0">
                <a:latin typeface="Calibri" panose="020F0502020204030204" pitchFamily="34" charset="0"/>
              </a:rPr>
              <a:t>Föreningen ska erbjuda </a:t>
            </a:r>
            <a:r>
              <a:rPr lang="sv-SE" dirty="0">
                <a:latin typeface="Calibri" panose="020F0502020204030204" pitchFamily="34" charset="0"/>
              </a:rPr>
              <a:t>fotbollsintresserade </a:t>
            </a:r>
            <a:r>
              <a:rPr lang="sv-SE" dirty="0" smtClean="0">
                <a:latin typeface="Calibri" panose="020F0502020204030204" pitchFamily="34" charset="0"/>
              </a:rPr>
              <a:t>ungdomar välplanerad </a:t>
            </a:r>
            <a:r>
              <a:rPr lang="sv-SE" dirty="0">
                <a:latin typeface="Calibri" panose="020F0502020204030204" pitchFamily="34" charset="0"/>
              </a:rPr>
              <a:t>träning i en trygg och stimulerad miljö </a:t>
            </a:r>
            <a:r>
              <a:rPr lang="sv-SE" dirty="0" smtClean="0">
                <a:latin typeface="Calibri" panose="020F0502020204030204" pitchFamily="34" charset="0"/>
              </a:rPr>
              <a:t>så att spelarna utvecklas </a:t>
            </a:r>
            <a:r>
              <a:rPr lang="sv-SE" dirty="0">
                <a:latin typeface="Calibri" panose="020F0502020204030204" pitchFamily="34" charset="0"/>
              </a:rPr>
              <a:t>så bra som möjligt efter sitt eget intresse och sina egna </a:t>
            </a:r>
            <a:r>
              <a:rPr lang="sv-SE" dirty="0" smtClean="0">
                <a:latin typeface="Calibri" panose="020F0502020204030204" pitchFamily="34" charset="0"/>
              </a:rPr>
              <a:t>förutsättningar.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560" y="206084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1830015"/>
            <a:ext cx="73808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 smtClean="0"/>
          </a:p>
          <a:p>
            <a:r>
              <a:rPr lang="sv-SE" dirty="0" smtClean="0">
                <a:latin typeface="Calibri" panose="020F0502020204030204" pitchFamily="34" charset="0"/>
              </a:rPr>
              <a:t>Föreningen ska </a:t>
            </a:r>
            <a:r>
              <a:rPr lang="sv-SE" dirty="0">
                <a:latin typeface="Calibri" panose="020F0502020204030204" pitchFamily="34" charset="0"/>
              </a:rPr>
              <a:t>verka i enlighet med I</a:t>
            </a:r>
            <a:r>
              <a:rPr lang="sv-SE" dirty="0" smtClean="0">
                <a:latin typeface="Calibri" panose="020F0502020204030204" pitchFamily="34" charset="0"/>
              </a:rPr>
              <a:t>drottsrörelsens </a:t>
            </a:r>
            <a:r>
              <a:rPr lang="sv-SE" dirty="0">
                <a:latin typeface="Calibri" panose="020F0502020204030204" pitchFamily="34" charset="0"/>
              </a:rPr>
              <a:t>verksamhetsidé.  </a:t>
            </a:r>
            <a:r>
              <a:rPr lang="sv-SE" dirty="0" smtClean="0">
                <a:latin typeface="Calibri" panose="020F0502020204030204" pitchFamily="34" charset="0"/>
              </a:rPr>
              <a:t>Dessutom ska vi eftersträva </a:t>
            </a:r>
            <a:r>
              <a:rPr lang="sv-SE" dirty="0">
                <a:latin typeface="Calibri" panose="020F0502020204030204" pitchFamily="34" charset="0"/>
              </a:rPr>
              <a:t>en positiv utveckling av individer såväl fysiskt och psykiskt som socialt och kulturellt.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3528" y="4636295"/>
            <a:ext cx="79898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Att ge föreningens ungdomsledare utbildning, så att deras kvalifikationer </a:t>
            </a:r>
            <a:r>
              <a:rPr lang="sv-SE" dirty="0">
                <a:latin typeface="Calibri" panose="020F0502020204030204" pitchFamily="34" charset="0"/>
              </a:rPr>
              <a:t>motsvarar de </a:t>
            </a:r>
            <a:r>
              <a:rPr lang="sv-SE" dirty="0" smtClean="0">
                <a:latin typeface="Calibri" panose="020F0502020204030204" pitchFamily="34" charset="0"/>
              </a:rPr>
              <a:t>önskemål och krav </a:t>
            </a:r>
            <a:r>
              <a:rPr lang="sv-SE" dirty="0">
                <a:latin typeface="Calibri" panose="020F0502020204030204" pitchFamily="34" charset="0"/>
              </a:rPr>
              <a:t>som ställs av </a:t>
            </a:r>
            <a:r>
              <a:rPr lang="sv-SE" dirty="0" smtClean="0">
                <a:latin typeface="Calibri" panose="020F0502020204030204" pitchFamily="34" charset="0"/>
              </a:rPr>
              <a:t>spelarna och av föreningens målsättning.</a:t>
            </a: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74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5536" y="2204864"/>
            <a:ext cx="82089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Kågeröds </a:t>
            </a:r>
            <a:r>
              <a:rPr lang="sv-SE" dirty="0" err="1" smtClean="0">
                <a:latin typeface="Calibri" panose="020F0502020204030204" pitchFamily="34" charset="0"/>
              </a:rPr>
              <a:t>Boifs</a:t>
            </a:r>
            <a:r>
              <a:rPr lang="sv-SE" dirty="0" smtClean="0">
                <a:latin typeface="Calibri" panose="020F0502020204030204" pitchFamily="34" charset="0"/>
              </a:rPr>
              <a:t> seniorverksamhet  </a:t>
            </a:r>
            <a:r>
              <a:rPr lang="sv-SE" dirty="0">
                <a:latin typeface="Calibri" panose="020F0502020204030204" pitchFamily="34" charset="0"/>
              </a:rPr>
              <a:t>utgör </a:t>
            </a:r>
            <a:r>
              <a:rPr lang="sv-SE" dirty="0" smtClean="0">
                <a:latin typeface="Calibri" panose="020F0502020204030204" pitchFamily="34" charset="0"/>
              </a:rPr>
              <a:t>en förebild </a:t>
            </a:r>
            <a:r>
              <a:rPr lang="sv-SE" dirty="0">
                <a:latin typeface="Calibri" panose="020F0502020204030204" pitchFamily="34" charset="0"/>
              </a:rPr>
              <a:t>inom </a:t>
            </a:r>
            <a:r>
              <a:rPr lang="sv-SE" dirty="0" smtClean="0">
                <a:latin typeface="Calibri" panose="020F0502020204030204" pitchFamily="34" charset="0"/>
              </a:rPr>
              <a:t>klubben och ska verka för en sund och positiv syn på föreningen både inifrån och utifrån.</a:t>
            </a:r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2895155"/>
            <a:ext cx="81369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Visionen </a:t>
            </a:r>
            <a:r>
              <a:rPr lang="sv-SE" dirty="0">
                <a:latin typeface="Calibri" panose="020F0502020204030204" pitchFamily="34" charset="0"/>
              </a:rPr>
              <a:t>för </a:t>
            </a:r>
            <a:r>
              <a:rPr lang="sv-SE" dirty="0" smtClean="0">
                <a:latin typeface="Calibri" panose="020F0502020204030204" pitchFamily="34" charset="0"/>
              </a:rPr>
              <a:t>Kågeröds </a:t>
            </a:r>
            <a:r>
              <a:rPr lang="sv-SE" dirty="0" err="1" smtClean="0">
                <a:latin typeface="Calibri" panose="020F0502020204030204" pitchFamily="34" charset="0"/>
              </a:rPr>
              <a:t>Boifs</a:t>
            </a:r>
            <a:r>
              <a:rPr lang="sv-SE" dirty="0" smtClean="0">
                <a:latin typeface="Calibri" panose="020F0502020204030204" pitchFamily="34" charset="0"/>
              </a:rPr>
              <a:t> </a:t>
            </a:r>
            <a:r>
              <a:rPr lang="sv-SE" dirty="0">
                <a:latin typeface="Calibri" panose="020F0502020204030204" pitchFamily="34" charset="0"/>
              </a:rPr>
              <a:t>ungdomsverksamhet är att </a:t>
            </a:r>
            <a:r>
              <a:rPr lang="sv-SE" dirty="0" smtClean="0">
                <a:latin typeface="Calibri" panose="020F0502020204030204" pitchFamily="34" charset="0"/>
              </a:rPr>
              <a:t> spelare </a:t>
            </a:r>
            <a:r>
              <a:rPr lang="sv-SE" dirty="0">
                <a:latin typeface="Calibri" panose="020F0502020204030204" pitchFamily="34" charset="0"/>
              </a:rPr>
              <a:t>och ledare utvecklas både som individer och som </a:t>
            </a:r>
            <a:r>
              <a:rPr lang="sv-SE" dirty="0" smtClean="0">
                <a:latin typeface="Calibri" panose="020F0502020204030204" pitchFamily="34" charset="0"/>
              </a:rPr>
              <a:t>spelare/ledare.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Detta </a:t>
            </a:r>
            <a:r>
              <a:rPr lang="sv-SE" dirty="0">
                <a:latin typeface="Calibri" panose="020F0502020204030204" pitchFamily="34" charset="0"/>
              </a:rPr>
              <a:t>genom </a:t>
            </a:r>
            <a:r>
              <a:rPr lang="sv-SE" dirty="0" smtClean="0">
                <a:latin typeface="Calibri" panose="020F0502020204030204" pitchFamily="34" charset="0"/>
              </a:rPr>
              <a:t>målmedvetet </a:t>
            </a:r>
            <a:r>
              <a:rPr lang="sv-SE" dirty="0">
                <a:latin typeface="Calibri" panose="020F0502020204030204" pitchFamily="34" charset="0"/>
              </a:rPr>
              <a:t>grundarbete utifrån en helhetssyn på barn och </a:t>
            </a:r>
            <a:r>
              <a:rPr lang="sv-SE" dirty="0" smtClean="0">
                <a:latin typeface="Calibri" panose="020F0502020204030204" pitchFamily="34" charset="0"/>
              </a:rPr>
              <a:t>ungdomar, som innebär att man jobbar med individens utveckling både som medmänniska och spelare.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Föreningen </a:t>
            </a:r>
            <a:r>
              <a:rPr lang="sv-SE" dirty="0">
                <a:latin typeface="Calibri" panose="020F0502020204030204" pitchFamily="34" charset="0"/>
              </a:rPr>
              <a:t>ska vara en trygg miljö där medlemmarna visar hänsyn och tar hand om varandra</a:t>
            </a:r>
            <a:r>
              <a:rPr lang="sv-SE" dirty="0" smtClean="0">
                <a:latin typeface="Calibri" panose="020F0502020204030204" pitchFamily="34" charset="0"/>
              </a:rPr>
              <a:t>.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141277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Vision</a:t>
            </a: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4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95536" y="220486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Kågeröds Boif </a:t>
            </a:r>
            <a:r>
              <a:rPr lang="sv-SE" dirty="0">
                <a:latin typeface="Calibri" panose="020F0502020204030204" pitchFamily="34" charset="0"/>
              </a:rPr>
              <a:t>är en förening som kännetecknas </a:t>
            </a:r>
            <a:r>
              <a:rPr lang="sv-SE" dirty="0" smtClean="0">
                <a:latin typeface="Calibri" panose="020F0502020204030204" pitchFamily="34" charset="0"/>
              </a:rPr>
              <a:t>av engagemang </a:t>
            </a:r>
            <a:r>
              <a:rPr lang="sv-SE" dirty="0">
                <a:latin typeface="Calibri" panose="020F0502020204030204" pitchFamily="34" charset="0"/>
              </a:rPr>
              <a:t>och glädje. </a:t>
            </a:r>
            <a:endParaRPr lang="sv-SE" dirty="0" smtClean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I föreningen respekterar vi och </a:t>
            </a:r>
            <a:r>
              <a:rPr lang="sv-SE" dirty="0">
                <a:latin typeface="Calibri" panose="020F0502020204030204" pitchFamily="34" charset="0"/>
              </a:rPr>
              <a:t>visar tillit </a:t>
            </a:r>
            <a:r>
              <a:rPr lang="sv-SE" dirty="0" smtClean="0">
                <a:latin typeface="Calibri" panose="020F0502020204030204" pitchFamily="34" charset="0"/>
              </a:rPr>
              <a:t>till medmänniskor/medspelare/motståndare/domare</a:t>
            </a:r>
            <a:r>
              <a:rPr lang="sv-SE" dirty="0" smtClean="0">
                <a:latin typeface="Calibri" panose="020F0502020204030204" pitchFamily="34" charset="0"/>
              </a:rPr>
              <a:t>.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Vi </a:t>
            </a:r>
            <a:r>
              <a:rPr lang="sv-SE" dirty="0">
                <a:latin typeface="Calibri" panose="020F0502020204030204" pitchFamily="34" charset="0"/>
              </a:rPr>
              <a:t>föregår med gott exempel och visar öppenhet och respekt för</a:t>
            </a:r>
          </a:p>
          <a:p>
            <a:r>
              <a:rPr lang="sv-SE" dirty="0">
                <a:latin typeface="Calibri" panose="020F0502020204030204" pitchFamily="34" charset="0"/>
              </a:rPr>
              <a:t>människors lika värde. </a:t>
            </a:r>
            <a:r>
              <a:rPr lang="sv-SE" dirty="0" smtClean="0">
                <a:latin typeface="Calibri" panose="020F0502020204030204" pitchFamily="34" charset="0"/>
              </a:rPr>
              <a:t>Vi </a:t>
            </a:r>
            <a:r>
              <a:rPr lang="sv-SE" dirty="0">
                <a:latin typeface="Calibri" panose="020F0502020204030204" pitchFamily="34" charset="0"/>
              </a:rPr>
              <a:t>välkomnar och stöttar alla som vill bidra till vår utveckling på eller utanför </a:t>
            </a:r>
            <a:r>
              <a:rPr lang="sv-SE" dirty="0" smtClean="0">
                <a:latin typeface="Calibri" panose="020F0502020204030204" pitchFamily="34" charset="0"/>
              </a:rPr>
              <a:t>fotbollsplanen. </a:t>
            </a:r>
            <a:r>
              <a:rPr lang="sv-SE" dirty="0">
                <a:latin typeface="Calibri" panose="020F0502020204030204" pitchFamily="34" charset="0"/>
              </a:rPr>
              <a:t>Ingen </a:t>
            </a:r>
            <a:r>
              <a:rPr lang="sv-SE" dirty="0" smtClean="0">
                <a:latin typeface="Calibri" panose="020F0502020204030204" pitchFamily="34" charset="0"/>
              </a:rPr>
              <a:t>skall behöva </a:t>
            </a:r>
            <a:r>
              <a:rPr lang="sv-SE" dirty="0">
                <a:latin typeface="Calibri" panose="020F0502020204030204" pitchFamily="34" charset="0"/>
              </a:rPr>
              <a:t>känna sig utanför oavsett ålder, ambition, </a:t>
            </a:r>
            <a:r>
              <a:rPr lang="sv-SE" dirty="0" smtClean="0">
                <a:latin typeface="Calibri" panose="020F0502020204030204" pitchFamily="34" charset="0"/>
              </a:rPr>
              <a:t>talang</a:t>
            </a:r>
            <a:r>
              <a:rPr lang="sv-SE" dirty="0">
                <a:latin typeface="Calibri" panose="020F0502020204030204" pitchFamily="34" charset="0"/>
              </a:rPr>
              <a:t>, </a:t>
            </a:r>
            <a:r>
              <a:rPr lang="sv-SE" dirty="0" smtClean="0">
                <a:latin typeface="Calibri" panose="020F0502020204030204" pitchFamily="34" charset="0"/>
              </a:rPr>
              <a:t>kön, etnicitet, funktionshinder</a:t>
            </a:r>
            <a:r>
              <a:rPr lang="sv-SE" dirty="0">
                <a:latin typeface="Calibri" panose="020F0502020204030204" pitchFamily="34" charset="0"/>
              </a:rPr>
              <a:t>, sexuell läggning eller andra olikheter.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134076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Värdegrund</a:t>
            </a:r>
          </a:p>
        </p:txBody>
      </p:sp>
    </p:spTree>
    <p:extLst>
      <p:ext uri="{BB962C8B-B14F-4D97-AF65-F5344CB8AC3E}">
        <p14:creationId xmlns:p14="http://schemas.microsoft.com/office/powerpoint/2010/main" val="89960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0838" y="1356379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Mål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3535" y="2132856"/>
            <a:ext cx="73448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>
                <a:latin typeface="Calibri" panose="020F0502020204030204" pitchFamily="34" charset="0"/>
              </a:rPr>
              <a:t>Målsättningen för Kågeröds BOIF är att ha </a:t>
            </a:r>
            <a:r>
              <a:rPr lang="sv-SE" dirty="0" smtClean="0">
                <a:latin typeface="Calibri" panose="020F0502020204030204" pitchFamily="34" charset="0"/>
              </a:rPr>
              <a:t>ett representationslag där flertalet spelare är fostrade i  de egna leden. </a:t>
            </a:r>
            <a:r>
              <a:rPr lang="sv-SE" dirty="0">
                <a:latin typeface="Calibri" panose="020F0502020204030204" pitchFamily="34" charset="0"/>
              </a:rPr>
              <a:t>Representationslaget </a:t>
            </a:r>
            <a:r>
              <a:rPr lang="sv-SE" dirty="0" smtClean="0">
                <a:latin typeface="Calibri" panose="020F0502020204030204" pitchFamily="34" charset="0"/>
              </a:rPr>
              <a:t>ska vara </a:t>
            </a:r>
            <a:r>
              <a:rPr lang="sv-SE" dirty="0">
                <a:latin typeface="Calibri" panose="020F0502020204030204" pitchFamily="34" charset="0"/>
              </a:rPr>
              <a:t>ett föredöme för övriga lag i föreningen. </a:t>
            </a:r>
            <a:r>
              <a:rPr lang="sv-SE" dirty="0" smtClean="0">
                <a:latin typeface="Calibri" panose="020F0502020204030204" pitchFamily="34" charset="0"/>
              </a:rPr>
              <a:t>Ungdomarna </a:t>
            </a:r>
            <a:r>
              <a:rPr lang="sv-SE" dirty="0">
                <a:latin typeface="Calibri" panose="020F0502020204030204" pitchFamily="34" charset="0"/>
              </a:rPr>
              <a:t>är och kommer alltid att vara framtiden i Kågeröds BOIF så därför är det viktigt att ta tillvara och förvalta detta ansvar på bästa sätt</a:t>
            </a:r>
            <a:r>
              <a:rPr lang="sv-SE" dirty="0" smtClean="0">
                <a:latin typeface="Calibri" panose="020F0502020204030204" pitchFamily="34" charset="0"/>
              </a:rPr>
              <a:t>.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Kågeröds Boif ska också arbeta för att öka antalet spelare samt ideella ledare.</a:t>
            </a:r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4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6316" y="1628800"/>
            <a:ext cx="792088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>
                <a:latin typeface="Calibri" panose="020F0502020204030204" pitchFamily="34" charset="0"/>
              </a:rPr>
              <a:t>Riktlinjer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r>
              <a:rPr lang="sv-SE" dirty="0" smtClean="0">
                <a:latin typeface="Calibri" panose="020F0502020204030204" pitchFamily="34" charset="0"/>
              </a:rPr>
              <a:t>För </a:t>
            </a:r>
            <a:r>
              <a:rPr lang="sv-SE" dirty="0">
                <a:latin typeface="Calibri" panose="020F0502020204030204" pitchFamily="34" charset="0"/>
              </a:rPr>
              <a:t>att tydliggöra och beskriva Kågeröds Boif:s </a:t>
            </a:r>
            <a:r>
              <a:rPr lang="sv-SE" dirty="0" smtClean="0">
                <a:latin typeface="Calibri" panose="020F0502020204030204" pitchFamily="34" charset="0"/>
              </a:rPr>
              <a:t>spelar/ledarprofil, </a:t>
            </a:r>
            <a:r>
              <a:rPr lang="sv-SE" dirty="0">
                <a:latin typeface="Calibri" panose="020F0502020204030204" pitchFamily="34" charset="0"/>
              </a:rPr>
              <a:t>och därigenom </a:t>
            </a:r>
            <a:r>
              <a:rPr lang="sv-SE" dirty="0" smtClean="0">
                <a:latin typeface="Calibri" panose="020F0502020204030204" pitchFamily="34" charset="0"/>
              </a:rPr>
              <a:t>skapa </a:t>
            </a:r>
            <a:r>
              <a:rPr lang="sv-SE" dirty="0">
                <a:latin typeface="Calibri" panose="020F0502020204030204" pitchFamily="34" charset="0"/>
              </a:rPr>
              <a:t>förutsättningar för att utveckla </a:t>
            </a:r>
            <a:r>
              <a:rPr lang="sv-SE" dirty="0" smtClean="0">
                <a:latin typeface="Calibri" panose="020F0502020204030204" pitchFamily="34" charset="0"/>
              </a:rPr>
              <a:t>fotbollsspelare/ledare, </a:t>
            </a:r>
            <a:r>
              <a:rPr lang="sv-SE" dirty="0">
                <a:latin typeface="Calibri" panose="020F0502020204030204" pitchFamily="34" charset="0"/>
              </a:rPr>
              <a:t>har Kågeröds </a:t>
            </a:r>
            <a:r>
              <a:rPr lang="sv-SE" dirty="0" smtClean="0">
                <a:latin typeface="Calibri" panose="020F0502020204030204" pitchFamily="34" charset="0"/>
              </a:rPr>
              <a:t>Boif utifrån </a:t>
            </a:r>
            <a:r>
              <a:rPr lang="sv-SE" dirty="0">
                <a:latin typeface="Calibri" panose="020F0502020204030204" pitchFamily="34" charset="0"/>
              </a:rPr>
              <a:t>Svenska F</a:t>
            </a:r>
            <a:r>
              <a:rPr lang="sv-SE" dirty="0" smtClean="0">
                <a:latin typeface="Calibri" panose="020F0502020204030204" pitchFamily="34" charset="0"/>
              </a:rPr>
              <a:t>otbollsförbundets </a:t>
            </a: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”FOTBOLLENS SPELA</a:t>
            </a:r>
            <a:r>
              <a:rPr lang="sv-SE" dirty="0">
                <a:latin typeface="Calibri" panose="020F0502020204030204" pitchFamily="34" charset="0"/>
              </a:rPr>
              <a:t>, LEK OCH </a:t>
            </a:r>
            <a:r>
              <a:rPr lang="sv-SE" dirty="0" smtClean="0">
                <a:latin typeface="Calibri" panose="020F0502020204030204" pitchFamily="34" charset="0"/>
              </a:rPr>
              <a:t>LÄR” tagit </a:t>
            </a:r>
            <a:r>
              <a:rPr lang="sv-SE" dirty="0">
                <a:latin typeface="Calibri" panose="020F0502020204030204" pitchFamily="34" charset="0"/>
              </a:rPr>
              <a:t>fram följande </a:t>
            </a:r>
            <a:r>
              <a:rPr lang="sv-SE" dirty="0" smtClean="0">
                <a:latin typeface="Calibri" panose="020F0502020204030204" pitchFamily="34" charset="0"/>
              </a:rPr>
              <a:t>riktlinjer  </a:t>
            </a:r>
            <a:r>
              <a:rPr lang="sv-SE" dirty="0">
                <a:latin typeface="Calibri" panose="020F0502020204030204" pitchFamily="34" charset="0"/>
              </a:rPr>
              <a:t>för att underlätta arbetet för </a:t>
            </a:r>
            <a:r>
              <a:rPr lang="sv-SE" dirty="0" smtClean="0">
                <a:latin typeface="Calibri" panose="020F0502020204030204" pitchFamily="34" charset="0"/>
              </a:rPr>
              <a:t>ledare/spelare/föräldrar i </a:t>
            </a:r>
            <a:r>
              <a:rPr lang="sv-SE" dirty="0">
                <a:latin typeface="Calibri" panose="020F0502020204030204" pitchFamily="34" charset="0"/>
              </a:rPr>
              <a:t>föreningen:</a:t>
            </a:r>
          </a:p>
        </p:txBody>
      </p:sp>
    </p:spTree>
    <p:extLst>
      <p:ext uri="{BB962C8B-B14F-4D97-AF65-F5344CB8AC3E}">
        <p14:creationId xmlns:p14="http://schemas.microsoft.com/office/powerpoint/2010/main" val="351442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7823" y="1340768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latin typeface="Calibri" panose="020F0502020204030204" pitchFamily="34" charset="0"/>
              </a:rPr>
              <a:t>Ledstjärnor Tränare 5-12 år</a:t>
            </a:r>
            <a:endParaRPr lang="sv-SE" sz="2400" dirty="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1988839"/>
            <a:ext cx="74168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Positiv </a:t>
            </a:r>
            <a:r>
              <a:rPr lang="sv-SE" dirty="0">
                <a:latin typeface="Calibri" panose="020F0502020204030204" pitchFamily="34" charset="0"/>
              </a:rPr>
              <a:t>feedback och </a:t>
            </a:r>
            <a:r>
              <a:rPr lang="sv-SE" dirty="0" smtClean="0">
                <a:latin typeface="Calibri" panose="020F0502020204030204" pitchFamily="34" charset="0"/>
              </a:rPr>
              <a:t>uppmuntran</a:t>
            </a:r>
            <a:endParaRPr lang="sv-SE" dirty="0">
              <a:latin typeface="Calibri" panose="020F0502020204030204" pitchFamily="34" charset="0"/>
            </a:endParaRPr>
          </a:p>
          <a:p>
            <a:r>
              <a:rPr lang="sv-SE" dirty="0">
                <a:latin typeface="Calibri" panose="020F0502020204030204" pitchFamily="34" charset="0"/>
              </a:rPr>
              <a:t>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Få </a:t>
            </a:r>
            <a:r>
              <a:rPr lang="sv-SE" dirty="0">
                <a:latin typeface="Calibri" panose="020F0502020204030204" pitchFamily="34" charset="0"/>
              </a:rPr>
              <a:t>och tydliga anvisningar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Använd </a:t>
            </a:r>
            <a:r>
              <a:rPr lang="sv-SE" dirty="0">
                <a:latin typeface="Calibri" panose="020F0502020204030204" pitchFamily="34" charset="0"/>
              </a:rPr>
              <a:t>frågeteknik</a:t>
            </a:r>
          </a:p>
          <a:p>
            <a:r>
              <a:rPr lang="sv-SE" dirty="0">
                <a:latin typeface="Calibri" panose="020F0502020204030204" pitchFamily="34" charset="0"/>
              </a:rPr>
              <a:t>  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Uppmärksamhet </a:t>
            </a:r>
            <a:r>
              <a:rPr lang="sv-SE" dirty="0">
                <a:latin typeface="Calibri" panose="020F0502020204030204" pitchFamily="34" charset="0"/>
              </a:rPr>
              <a:t>till alla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Alla </a:t>
            </a:r>
            <a:r>
              <a:rPr lang="sv-SE" dirty="0">
                <a:latin typeface="Calibri" panose="020F0502020204030204" pitchFamily="34" charset="0"/>
              </a:rPr>
              <a:t>spelare ska få spela matcher och under en säsong ha ungefär          </a:t>
            </a:r>
            <a:r>
              <a:rPr lang="sv-SE" dirty="0" smtClean="0">
                <a:latin typeface="Calibri" panose="020F0502020204030204" pitchFamily="34" charset="0"/>
              </a:rPr>
              <a:t>     lika </a:t>
            </a:r>
            <a:r>
              <a:rPr lang="sv-SE" dirty="0">
                <a:latin typeface="Calibri" panose="020F0502020204030204" pitchFamily="34" charset="0"/>
              </a:rPr>
              <a:t>mycket </a:t>
            </a:r>
            <a:r>
              <a:rPr lang="sv-SE" dirty="0" smtClean="0">
                <a:latin typeface="Calibri" panose="020F0502020204030204" pitchFamily="34" charset="0"/>
              </a:rPr>
              <a:t>speltid</a:t>
            </a:r>
            <a:endParaRPr lang="sv-SE" dirty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Alla </a:t>
            </a:r>
            <a:r>
              <a:rPr lang="sv-SE" dirty="0">
                <a:latin typeface="Calibri" panose="020F0502020204030204" pitchFamily="34" charset="0"/>
              </a:rPr>
              <a:t>som är kallade till match ska få </a:t>
            </a:r>
            <a:r>
              <a:rPr lang="sv-SE" dirty="0" smtClean="0">
                <a:latin typeface="Calibri" panose="020F0502020204030204" pitchFamily="34" charset="0"/>
              </a:rPr>
              <a:t>spela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Det </a:t>
            </a:r>
            <a:r>
              <a:rPr lang="sv-SE" dirty="0">
                <a:latin typeface="Calibri" panose="020F0502020204030204" pitchFamily="34" charset="0"/>
              </a:rPr>
              <a:t>får aldrig vara det viktigaste att </a:t>
            </a:r>
            <a:r>
              <a:rPr lang="sv-SE" dirty="0" smtClean="0">
                <a:latin typeface="Calibri" panose="020F0502020204030204" pitchFamily="34" charset="0"/>
              </a:rPr>
              <a:t>vinna i </a:t>
            </a:r>
            <a:r>
              <a:rPr lang="sv-SE" dirty="0">
                <a:latin typeface="Calibri" panose="020F0502020204030204" pitchFamily="34" charset="0"/>
              </a:rPr>
              <a:t>dessa </a:t>
            </a:r>
            <a:r>
              <a:rPr lang="sv-SE" dirty="0" smtClean="0">
                <a:latin typeface="Calibri" panose="020F0502020204030204" pitchFamily="34" charset="0"/>
              </a:rPr>
              <a:t>åldrar, alltså ingen toppning av laget. Barnen ska inte jämföras med varandra.</a:t>
            </a: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 smtClean="0">
              <a:latin typeface="Calibri" panose="020F0502020204030204" pitchFamily="34" charset="0"/>
            </a:endParaRPr>
          </a:p>
          <a:p>
            <a:endParaRPr lang="sv-SE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7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171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1393606"/>
            <a:ext cx="792088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</a:rPr>
              <a:t>Träningen </a:t>
            </a:r>
            <a:r>
              <a:rPr lang="sv-SE" sz="2400" dirty="0">
                <a:latin typeface="Calibri" panose="020F0502020204030204" pitchFamily="34" charset="0"/>
              </a:rPr>
              <a:t>i 5-8 år karaktäriseras </a:t>
            </a:r>
            <a:r>
              <a:rPr lang="sv-SE" sz="2400" dirty="0">
                <a:latin typeface="Calibri" panose="020F0502020204030204" pitchFamily="34" charset="0"/>
              </a:rPr>
              <a:t>av:</a:t>
            </a:r>
          </a:p>
          <a:p>
            <a:endParaRPr lang="sv-SE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Korta </a:t>
            </a:r>
            <a:r>
              <a:rPr lang="sv-SE" dirty="0" smtClean="0">
                <a:latin typeface="Calibri" panose="020F0502020204030204" pitchFamily="34" charset="0"/>
              </a:rPr>
              <a:t>och enkla </a:t>
            </a:r>
            <a:r>
              <a:rPr lang="sv-SE" dirty="0" smtClean="0">
                <a:latin typeface="Calibri" panose="020F0502020204030204" pitchFamily="34" charset="0"/>
              </a:rPr>
              <a:t>instruktioner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 smtClean="0">
                <a:latin typeface="Calibri" panose="020F0502020204030204" pitchFamily="34" charset="0"/>
              </a:rPr>
              <a:t>Spelträning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Variation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Enkla övningar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Små ytor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Korta arbetsperioder</a:t>
            </a:r>
          </a:p>
          <a:p>
            <a:endParaRPr lang="sv-SE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sv-SE" dirty="0">
                <a:latin typeface="Calibri" panose="020F0502020204030204" pitchFamily="34" charset="0"/>
              </a:rPr>
              <a:t> </a:t>
            </a:r>
            <a:r>
              <a:rPr lang="sv-SE" dirty="0" smtClean="0">
                <a:latin typeface="Calibri" panose="020F0502020204030204" pitchFamily="34" charset="0"/>
              </a:rPr>
              <a:t>Sträva </a:t>
            </a:r>
            <a:r>
              <a:rPr lang="sv-SE" dirty="0">
                <a:latin typeface="Calibri" panose="020F0502020204030204" pitchFamily="34" charset="0"/>
              </a:rPr>
              <a:t>mot </a:t>
            </a:r>
            <a:r>
              <a:rPr lang="sv-SE" dirty="0" smtClean="0">
                <a:latin typeface="Calibri" panose="020F0502020204030204" pitchFamily="34" charset="0"/>
              </a:rPr>
              <a:t>många </a:t>
            </a:r>
            <a:r>
              <a:rPr lang="sv-SE" dirty="0">
                <a:latin typeface="Calibri" panose="020F0502020204030204" pitchFamily="34" charset="0"/>
              </a:rPr>
              <a:t>bollkontakter under </a:t>
            </a:r>
            <a:r>
              <a:rPr lang="sv-SE" dirty="0" smtClean="0">
                <a:latin typeface="Calibri" panose="020F0502020204030204" pitchFamily="34" charset="0"/>
              </a:rPr>
              <a:t>hela </a:t>
            </a:r>
            <a:r>
              <a:rPr lang="sv-SE" dirty="0">
                <a:latin typeface="Calibri" panose="020F0502020204030204" pitchFamily="34" charset="0"/>
              </a:rPr>
              <a:t>träningen</a:t>
            </a:r>
          </a:p>
        </p:txBody>
      </p:sp>
    </p:spTree>
    <p:extLst>
      <p:ext uri="{BB962C8B-B14F-4D97-AF65-F5344CB8AC3E}">
        <p14:creationId xmlns:p14="http://schemas.microsoft.com/office/powerpoint/2010/main" val="320921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6826</TotalTime>
  <Words>1311</Words>
  <Application>Microsoft Office PowerPoint</Application>
  <PresentationFormat>Bildspel på skärmen (4:3)</PresentationFormat>
  <Paragraphs>179</Paragraphs>
  <Slides>15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6" baseType="lpstr">
      <vt:lpstr>Executive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Kenneth Ekström</dc:creator>
  <cp:lastModifiedBy>Sävström Borg Sara - AMF</cp:lastModifiedBy>
  <cp:revision>491</cp:revision>
  <cp:lastPrinted>2013-05-13T15:37:37Z</cp:lastPrinted>
  <dcterms:created xsi:type="dcterms:W3CDTF">2012-12-17T11:44:26Z</dcterms:created>
  <dcterms:modified xsi:type="dcterms:W3CDTF">2015-02-11T11:34:34Z</dcterms:modified>
</cp:coreProperties>
</file>